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  <p:sldMasterId id="2147483664" r:id="rId3"/>
  </p:sldMasterIdLst>
  <p:notesMasterIdLst>
    <p:notesMasterId r:id="rId5"/>
  </p:notesMasterIdLst>
  <p:handoutMasterIdLst>
    <p:handoutMasterId r:id="rId8"/>
  </p:handoutMasterIdLst>
  <p:sldIdLst>
    <p:sldId id="538" r:id="rId4"/>
    <p:sldId id="540" r:id="rId6"/>
    <p:sldId id="539" r:id="rId7"/>
  </p:sldIdLst>
  <p:sldSz cx="12192000" cy="6858000"/>
  <p:notesSz cx="6858000" cy="9144000"/>
  <p:custDataLst>
    <p:tags r:id="rId1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istrator" initials="A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BDB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07" autoAdjust="0"/>
    <p:restoredTop sz="94611" autoAdjust="0"/>
  </p:normalViewPr>
  <p:slideViewPr>
    <p:cSldViewPr snapToGrid="0" showGuides="1">
      <p:cViewPr varScale="1">
        <p:scale>
          <a:sx n="109" d="100"/>
          <a:sy n="109" d="100"/>
        </p:scale>
        <p:origin x="640" y="176"/>
      </p:cViewPr>
      <p:guideLst>
        <p:guide pos="7582"/>
        <p:guide orient="horz" pos="1003"/>
        <p:guide orient="horz" pos="1502"/>
        <p:guide orient="horz" pos="3113"/>
        <p:guide pos="2128"/>
        <p:guide pos="4067"/>
        <p:guide pos="5972"/>
        <p:guide pos="5282"/>
        <p:guide pos="227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35" d="100"/>
        <a:sy n="135" d="100"/>
      </p:scale>
      <p:origin x="0" y="0"/>
    </p:cViewPr>
  </p:notesTextViewPr>
  <p:sorterViewPr>
    <p:cViewPr varScale="1">
      <p:scale>
        <a:sx n="1" d="1"/>
        <a:sy n="1" d="1"/>
      </p:scale>
      <p:origin x="0" y="-5592"/>
    </p:cViewPr>
  </p:sorterViewPr>
  <p:notesViewPr>
    <p:cSldViewPr snapToGrid="0">
      <p:cViewPr varScale="1">
        <p:scale>
          <a:sx n="83" d="100"/>
          <a:sy n="83" d="100"/>
        </p:scale>
        <p:origin x="3992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3" Type="http://schemas.openxmlformats.org/officeDocument/2006/relationships/tags" Target="tags/tag1.xml"/><Relationship Id="rId12" Type="http://schemas.openxmlformats.org/officeDocument/2006/relationships/commentAuthors" Target="commentAuthors.xml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12A60F-63B3-4D54-AA63-B159FADA9F3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94E6C1-322F-4AF4-A541-6A7DCE3853A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513A3C-D0C5-45C0-BD52-194E7639670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0D5545-95D4-489F-B8ED-7EAFA774B56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4" Type="http://schemas.openxmlformats.org/officeDocument/2006/relationships/image" Target="../media/image16.png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image" Target="../media/image9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 hasCustomPrompt="1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AI 3610</a:t>
            </a:r>
            <a:r>
              <a:rPr lang="zh-CN" altLang="en-US" dirty="0"/>
              <a:t>：类脑智能</a:t>
            </a:r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 hasCustomPrompt="1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01-</a:t>
            </a:r>
            <a:r>
              <a:rPr lang="zh-CN" altLang="en-US" dirty="0"/>
              <a:t> 类脑历程和脑计划</a:t>
            </a:r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7993"/>
          <a:stretch>
            <a:fillRect/>
          </a:stretch>
        </p:blipFill>
        <p:spPr>
          <a:xfrm>
            <a:off x="1" y="-5557"/>
            <a:ext cx="12192000" cy="6863557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-3" y="2077796"/>
            <a:ext cx="12192000" cy="478020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>
                  <a:alpha val="8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/>
          <p:cNvSpPr/>
          <p:nvPr userDrawn="1"/>
        </p:nvSpPr>
        <p:spPr>
          <a:xfrm rot="10800000">
            <a:off x="-1" y="-5557"/>
            <a:ext cx="12191999" cy="321776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-1" y="0"/>
            <a:ext cx="12192001" cy="6811864"/>
          </a:xfrm>
          <a:prstGeom prst="rect">
            <a:avLst/>
          </a:prstGeom>
          <a:solidFill>
            <a:srgbClr val="080304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 userDrawn="1"/>
        </p:nvSpPr>
        <p:spPr>
          <a:xfrm>
            <a:off x="4760680" y="564634"/>
            <a:ext cx="2670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本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模板正参与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3602350" y="2482543"/>
            <a:ext cx="4987300" cy="400109"/>
          </a:xfrm>
          <a:prstGeom prst="rect">
            <a:avLst/>
          </a:prstGeom>
          <a:gradFill flip="none" rotWithShape="1">
            <a:gsLst>
              <a:gs pos="100000">
                <a:srgbClr val="CB9B53">
                  <a:alpha val="0"/>
                </a:srgbClr>
              </a:gs>
              <a:gs pos="0">
                <a:srgbClr val="CB9B53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srgbClr val="0E5177"/>
              </a:solidFill>
              <a:effectLst/>
              <a:uLnTx/>
              <a:uFillTx/>
              <a:latin typeface="Segoe UI"/>
              <a:ea typeface="微软雅黑"/>
              <a:cs typeface="+mn-cs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4049486" y="2517885"/>
            <a:ext cx="40930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 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第一届高校</a:t>
            </a: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模板设计大赛 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6133678" y="4824918"/>
            <a:ext cx="2545865" cy="106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微信扫码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来聆听模板作者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设计灵感、制作思路</a:t>
            </a:r>
            <a:endParaRPr kumimoji="0" lang="en-US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15419" y="3771974"/>
            <a:ext cx="13817069" cy="3996426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83657" y="716939"/>
            <a:ext cx="8824686" cy="1844708"/>
          </a:xfrm>
          <a:prstGeom prst="rect">
            <a:avLst/>
          </a:prstGeom>
        </p:spPr>
      </p:pic>
      <p:sp>
        <p:nvSpPr>
          <p:cNvPr id="14" name="文本框 13"/>
          <p:cNvSpPr txBox="1"/>
          <p:nvPr userDrawn="1"/>
        </p:nvSpPr>
        <p:spPr>
          <a:xfrm>
            <a:off x="3742050" y="2971888"/>
            <a:ext cx="19836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活动主办：秋叶</a:t>
            </a:r>
            <a:r>
              <a:rPr kumimoji="0" lang="en-US" altLang="zh-CN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5" name="文本框 14"/>
          <p:cNvSpPr txBox="1"/>
          <p:nvPr userDrawn="1"/>
        </p:nvSpPr>
        <p:spPr>
          <a:xfrm>
            <a:off x="6079638" y="2971888"/>
            <a:ext cx="24929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技术支持：微软听听文档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6" name="矩形 15"/>
          <p:cNvSpPr/>
          <p:nvPr userDrawn="1"/>
        </p:nvSpPr>
        <p:spPr>
          <a:xfrm>
            <a:off x="3600610" y="3494767"/>
            <a:ext cx="2318400" cy="2318400"/>
          </a:xfrm>
          <a:prstGeom prst="rect">
            <a:avLst/>
          </a:prstGeom>
          <a:solidFill>
            <a:schemeClr val="bg1"/>
          </a:solidFill>
          <a:ln w="57150">
            <a:solidFill>
              <a:srgbClr val="CB9B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 cstate="print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 cstate="print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hyperlink" Target="https://www.sohu.com/a/166633625_642762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err="1"/>
              <a:t>大作业Preview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311928" y="959840"/>
            <a:ext cx="11568144" cy="4765791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zh-CN" altLang="en-US" dirty="0"/>
              <a:t>大作业形式</a:t>
            </a:r>
            <a:endParaRPr lang="en-US" altLang="zh-CN" dirty="0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 dirty="0"/>
              <a:t>投稿论文</a:t>
            </a:r>
            <a:r>
              <a:rPr lang="en-US" altLang="zh-CN" dirty="0"/>
              <a:t>track</a:t>
            </a:r>
            <a:r>
              <a:rPr lang="zh-CN" altLang="en-US" dirty="0"/>
              <a:t>：在结课之前合作投稿或者合作达到投稿要求，给</a:t>
            </a:r>
            <a:r>
              <a:rPr lang="en-US" altLang="zh-CN" dirty="0"/>
              <a:t>95</a:t>
            </a:r>
            <a:r>
              <a:rPr lang="zh-CN" altLang="en-US" dirty="0"/>
              <a:t>分以上，中稿确定给</a:t>
            </a:r>
            <a:r>
              <a:rPr lang="en-US" altLang="zh-CN" dirty="0"/>
              <a:t>100</a:t>
            </a:r>
            <a:r>
              <a:rPr lang="zh-CN" altLang="en-US" dirty="0"/>
              <a:t>分</a:t>
            </a:r>
            <a:endParaRPr lang="en-US" altLang="zh-CN" dirty="0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 dirty="0"/>
              <a:t>普通</a:t>
            </a:r>
            <a:r>
              <a:rPr lang="en-US" altLang="zh-CN" dirty="0"/>
              <a:t>track</a:t>
            </a:r>
            <a:r>
              <a:rPr lang="zh-CN" altLang="en-US" dirty="0"/>
              <a:t>：参考下面基础、中级、高级部分要求，若完成高级部分，仍需完成基础和中级部分</a:t>
            </a:r>
            <a:endParaRPr lang="en-US" altLang="zh-CN" dirty="0"/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dirty="0"/>
              <a:t>普通</a:t>
            </a:r>
            <a:r>
              <a:rPr lang="en-US" altLang="zh-CN" dirty="0"/>
              <a:t>track</a:t>
            </a:r>
            <a:r>
              <a:rPr lang="zh-CN" altLang="en-US" dirty="0"/>
              <a:t>具体要求</a:t>
            </a:r>
            <a:endParaRPr lang="en-US" altLang="zh-CN" dirty="0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 dirty="0"/>
              <a:t>基础部分： 跑通</a:t>
            </a:r>
            <a:r>
              <a:rPr lang="en-US" altLang="zh-CN" dirty="0"/>
              <a:t>SNN+MNIST</a:t>
            </a:r>
            <a:r>
              <a:rPr lang="zh-CN" altLang="en-US" dirty="0"/>
              <a:t>，解释现有代码的原理，调整网络层，及参数，观察效果；上限</a:t>
            </a:r>
            <a:r>
              <a:rPr lang="en-US" altLang="zh-CN" dirty="0"/>
              <a:t>80</a:t>
            </a:r>
            <a:r>
              <a:rPr lang="zh-CN" altLang="en-US" dirty="0"/>
              <a:t>分</a:t>
            </a:r>
            <a:endParaRPr lang="en-US" altLang="zh-CN" dirty="0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 dirty="0"/>
              <a:t>中级部分：实现</a:t>
            </a:r>
            <a:r>
              <a:rPr lang="en-US" altLang="zh-CN" dirty="0"/>
              <a:t>Transformer/Mamba</a:t>
            </a:r>
            <a:r>
              <a:rPr lang="zh-CN" altLang="en-US" dirty="0"/>
              <a:t>等新兴网络结构</a:t>
            </a:r>
            <a:r>
              <a:rPr lang="en-US" altLang="zh-CN" dirty="0"/>
              <a:t>+SNN+</a:t>
            </a:r>
            <a:r>
              <a:rPr lang="zh-CN" altLang="en-US" dirty="0"/>
              <a:t>算法，在</a:t>
            </a:r>
            <a:r>
              <a:rPr lang="en-US" altLang="zh-CN" dirty="0"/>
              <a:t>MNIST</a:t>
            </a:r>
            <a:r>
              <a:rPr lang="zh-CN" altLang="en-US" dirty="0"/>
              <a:t>变种上取得较好效果，如</a:t>
            </a:r>
            <a:r>
              <a:rPr lang="en-US" altLang="zh-CN" dirty="0"/>
              <a:t>Colored MNIST</a:t>
            </a:r>
            <a:r>
              <a:rPr lang="zh-CN" altLang="en-US" dirty="0"/>
              <a:t>等；上限</a:t>
            </a:r>
            <a:r>
              <a:rPr lang="en-US" altLang="zh-CN" dirty="0"/>
              <a:t>95</a:t>
            </a:r>
            <a:r>
              <a:rPr lang="zh-CN" altLang="en-US" dirty="0"/>
              <a:t>分</a:t>
            </a:r>
            <a:endParaRPr lang="en-US" altLang="zh-CN" dirty="0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 dirty="0"/>
              <a:t>高级部分选题建议：</a:t>
            </a:r>
            <a:r>
              <a:rPr lang="en-US" altLang="zh-CN" dirty="0"/>
              <a:t>1.SNN+</a:t>
            </a:r>
            <a:r>
              <a:rPr lang="zh-CN" altLang="en-US" dirty="0"/>
              <a:t>因果推理</a:t>
            </a:r>
            <a:r>
              <a:rPr lang="en-US" altLang="zh-CN" dirty="0"/>
              <a:t>/</a:t>
            </a:r>
            <a:r>
              <a:rPr lang="zh-CN" altLang="en-US" dirty="0"/>
              <a:t>分布泛外算力</a:t>
            </a:r>
            <a:r>
              <a:rPr lang="en-US" altLang="zh-CN" dirty="0"/>
              <a:t>/</a:t>
            </a:r>
            <a:r>
              <a:rPr lang="zh-CN" altLang="en-US" dirty="0"/>
              <a:t>贝叶斯（算力要求不高）</a:t>
            </a:r>
            <a:r>
              <a:rPr lang="en-US" altLang="zh-CN" dirty="0"/>
              <a:t>2.SNN+</a:t>
            </a:r>
            <a:r>
              <a:rPr lang="zh-CN" altLang="en-US" dirty="0"/>
              <a:t>计算机视觉</a:t>
            </a:r>
            <a:r>
              <a:rPr lang="en-US" altLang="zh-CN" dirty="0"/>
              <a:t>(</a:t>
            </a:r>
            <a:r>
              <a:rPr lang="zh-CN" altLang="en-US" dirty="0"/>
              <a:t>深度估计等）  </a:t>
            </a:r>
            <a:r>
              <a:rPr lang="en-US" altLang="zh-CN" dirty="0"/>
              <a:t>3.SNN+Behavior Cloning Transformer/Diffusion Policy </a:t>
            </a:r>
            <a:r>
              <a:rPr lang="zh-CN" altLang="en-US" dirty="0"/>
              <a:t>；上限</a:t>
            </a:r>
            <a:r>
              <a:rPr lang="en-US" altLang="zh-CN" dirty="0"/>
              <a:t>100</a:t>
            </a:r>
            <a:r>
              <a:rPr lang="zh-CN" altLang="en-US" dirty="0"/>
              <a:t>分</a:t>
            </a:r>
            <a:endParaRPr lang="en-US" altLang="zh-CN" dirty="0"/>
          </a:p>
          <a:p>
            <a:pPr marL="0" indent="0"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err="1"/>
              <a:t>大作业Preview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319056" y="933960"/>
            <a:ext cx="11568144" cy="4765791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zh-CN" altLang="en-US"/>
              <a:t>大作业提交材料说明</a:t>
            </a:r>
            <a:endParaRPr lang="en-US" altLang="zh-CN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/>
              <a:t>最后一次课展示</a:t>
            </a:r>
            <a:r>
              <a:rPr lang="en-US" altLang="zh-CN"/>
              <a:t>PPT</a:t>
            </a:r>
            <a:endParaRPr lang="en-US" altLang="zh-CN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/>
              <a:t>可运行的</a:t>
            </a:r>
            <a:r>
              <a:rPr lang="en-US" altLang="zh-CN"/>
              <a:t>jupyter notebook</a:t>
            </a:r>
            <a:r>
              <a:rPr lang="zh-CN" altLang="en-US"/>
              <a:t>，标注相应的注释并给出运行结果 </a:t>
            </a:r>
            <a:endParaRPr lang="en-US" altLang="zh-CN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/>
              <a:t>大作业报告，写明本人在课程大作业中的贡献以及对大作业问题的思考</a:t>
            </a:r>
            <a:endParaRPr lang="en-US" altLang="zh-CN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/>
              <a:t>禁止抄袭，写明大作业中的贡献和创新点，若使用开源代码和论文中的方法，在报告中必须注明（不可作为本人创新点），若发现雷同或不标注引用，分数除以</a:t>
            </a:r>
            <a:r>
              <a:rPr lang="en-US" altLang="zh-CN"/>
              <a:t>2</a:t>
            </a:r>
            <a:endParaRPr lang="en-US" altLang="zh-CN"/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/>
              <a:t>最后一次课展示说明</a:t>
            </a:r>
            <a:endParaRPr lang="en-US" altLang="zh-CN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/>
              <a:t>自由报名展示</a:t>
            </a:r>
            <a:endParaRPr lang="en-US" altLang="zh-CN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/>
              <a:t>样例：</a:t>
            </a:r>
            <a:r>
              <a:rPr lang="en-US" altLang="zh-CN">
                <a:hlinkClick r:id="rId1"/>
              </a:rPr>
              <a:t>https://www.sohu.com/a/166633625_642762</a:t>
            </a:r>
            <a:endParaRPr lang="en-US" altLang="zh-CN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/>
              <a:t>时间：</a:t>
            </a:r>
            <a:r>
              <a:rPr lang="en-US" altLang="zh-CN"/>
              <a:t>5-8</a:t>
            </a:r>
            <a:r>
              <a:rPr lang="zh-CN" altLang="en-US"/>
              <a:t>分钟（展示</a:t>
            </a:r>
            <a:r>
              <a:rPr lang="en-US" altLang="zh-CN"/>
              <a:t>+</a:t>
            </a:r>
            <a:r>
              <a:rPr lang="zh-CN" altLang="en-US"/>
              <a:t>老师助教同学提问），具体时间根据报名组数确定</a:t>
            </a:r>
            <a:endParaRPr lang="en-US" altLang="zh-CN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/>
              <a:t>可以结合提问反馈进一步改善大作业报告结果</a:t>
            </a:r>
            <a:endParaRPr lang="en-US" altLang="zh-C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err="1"/>
              <a:t>大作业Preview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319056" y="1046104"/>
            <a:ext cx="11568144" cy="4765791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zh-CN" altLang="en-US" dirty="0"/>
              <a:t>评价方式：</a:t>
            </a:r>
            <a:endParaRPr lang="en-US" altLang="zh-CN" dirty="0"/>
          </a:p>
          <a:p>
            <a:pPr lvl="1">
              <a:buFont typeface="Wingdings" panose="05000000000000000000" pitchFamily="2" charset="2"/>
              <a:buChar char="l"/>
            </a:pPr>
            <a:r>
              <a:rPr lang="en-US" altLang="zh-CN" dirty="0"/>
              <a:t>Presentation</a:t>
            </a:r>
            <a:r>
              <a:rPr lang="zh-CN" altLang="en-US" dirty="0"/>
              <a:t>结束后匿名提交排序结果</a:t>
            </a:r>
            <a:endParaRPr lang="en-US" altLang="zh-CN" dirty="0"/>
          </a:p>
          <a:p>
            <a:pPr marL="457200" lvl="1" indent="0">
              <a:buNone/>
            </a:pPr>
            <a:r>
              <a:rPr lang="en-US" altLang="zh-CN" dirty="0"/>
              <a:t>【</a:t>
            </a:r>
            <a:r>
              <a:rPr lang="zh-CN" altLang="en-US" dirty="0"/>
              <a:t>考虑到临近性，只能做到单盲，沿用普遍方法</a:t>
            </a:r>
            <a:r>
              <a:rPr lang="en-US" altLang="zh-CN" dirty="0"/>
              <a:t>】</a:t>
            </a:r>
            <a:r>
              <a:rPr lang="zh-CN" altLang="en-US" dirty="0"/>
              <a:t>  </a:t>
            </a:r>
            <a:endParaRPr lang="en-US" altLang="zh-CN" dirty="0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 dirty="0"/>
              <a:t>助教团评分                                   </a:t>
            </a:r>
            <a:endParaRPr lang="en-US" altLang="zh-CN" dirty="0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 dirty="0"/>
              <a:t>老师评分                                      </a:t>
            </a:r>
            <a:endParaRPr lang="en-US" altLang="zh-CN" dirty="0"/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dirty="0"/>
              <a:t>评价维度</a:t>
            </a:r>
            <a:endParaRPr lang="zh-CN" altLang="en-US" dirty="0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 dirty="0"/>
              <a:t>创新性</a:t>
            </a:r>
            <a:r>
              <a:rPr lang="en-US" altLang="zh-CN" dirty="0"/>
              <a:t>/</a:t>
            </a:r>
            <a:r>
              <a:rPr lang="zh-CN" altLang="en-US" dirty="0"/>
              <a:t>重要性：是否提出了具有普适意义的创新方法，是否解决或提出一个重要问题</a:t>
            </a:r>
            <a:endParaRPr lang="en-US" altLang="zh-CN" dirty="0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 dirty="0"/>
              <a:t>合理性：技术方案是否合理，实验结果是否正确</a:t>
            </a:r>
            <a:endParaRPr lang="zh-CN" altLang="en-US" dirty="0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 dirty="0"/>
              <a:t>展示质量：是否可以清楚的将方法展示出来</a:t>
            </a:r>
            <a:endParaRPr lang="zh-CN" altLang="en-US" dirty="0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 dirty="0"/>
              <a:t>文献调研：是否调研了充足的文献，是否引用了应该引用的文献</a:t>
            </a:r>
            <a:endParaRPr lang="zh-CN" altLang="en-US" dirty="0"/>
          </a:p>
          <a:p>
            <a:pPr marL="0" indent="0">
              <a:buNone/>
            </a:pPr>
            <a:endParaRPr lang="en-US" altLang="zh-CN" dirty="0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ISLIDE.GUIDESSETTING" val="{&quot;Id&quot;:&quot;GuidesStyle_Narrow&quot;,&quot;Name&quot;:&quot;窄&quot;,&quot;HeaderHeight&quot;:10.0,&quot;FooterHeight&quot;:5.0,&quot;SideMargin&quot;:2.5,&quot;TopMargin&quot;:0.0,&quot;BottomMargin&quot;:0.0,&quot;IntervalMargin&quot;:1.0,&quot;SettingType&quot;:&quot;System&quot;}"/>
</p:tagLst>
</file>

<file path=ppt/theme/theme1.xml><?xml version="1.0" encoding="utf-8"?>
<a:theme xmlns:a="http://schemas.openxmlformats.org/drawingml/2006/main" name="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892</Words>
  <Application>WPS 演示</Application>
  <PresentationFormat>Widescreen</PresentationFormat>
  <Paragraphs>44</Paragraphs>
  <Slides>3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</vt:i4>
      </vt:variant>
    </vt:vector>
  </HeadingPairs>
  <TitlesOfParts>
    <vt:vector size="19" baseType="lpstr">
      <vt:lpstr>Arial</vt:lpstr>
      <vt:lpstr>宋体</vt:lpstr>
      <vt:lpstr>Wingdings</vt:lpstr>
      <vt:lpstr>Calibri</vt:lpstr>
      <vt:lpstr>等线</vt:lpstr>
      <vt:lpstr>微软雅黑</vt:lpstr>
      <vt:lpstr>Segoe UI</vt:lpstr>
      <vt:lpstr>Segoe UI Light</vt:lpstr>
      <vt:lpstr>Overpass Nerd Font Thin</vt:lpstr>
      <vt:lpstr>微软雅黑</vt:lpstr>
      <vt:lpstr>OpenSymbol</vt:lpstr>
      <vt:lpstr>微软雅黑</vt:lpstr>
      <vt:lpstr>Arial Unicode MS</vt:lpstr>
      <vt:lpstr>Trebuchet MS</vt:lpstr>
      <vt:lpstr>Office 主题​​</vt:lpstr>
      <vt:lpstr>1_OfficePLUS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一 李</dc:creator>
  <cp:lastModifiedBy>ljr</cp:lastModifiedBy>
  <cp:revision>413</cp:revision>
  <dcterms:created xsi:type="dcterms:W3CDTF">2024-12-06T05:34:14Z</dcterms:created>
  <dcterms:modified xsi:type="dcterms:W3CDTF">2024-12-06T05:34:14Z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Nuaxnuy@DESKTOP-GLORKB7</vt:lpwstr>
  </property>
  <property fmtid="{D5CDD505-2E9C-101B-9397-08002B2CF9AE}" pid="5" name="MSIP_Label_f42aa342-8706-4288-bd11-ebb85995028c_SetDate">
    <vt:lpwstr>2019-04-13T04:31:50.2944312Z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7b149082-93e1-4519-a220-b561cf239821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  <property fmtid="{D5CDD505-2E9C-101B-9397-08002B2CF9AE}" pid="11" name="KSOProductBuildVer">
    <vt:lpwstr>2052-11.1.0.11723</vt:lpwstr>
  </property>
  <property fmtid="{D5CDD505-2E9C-101B-9397-08002B2CF9AE}" pid="12" name="ICV">
    <vt:lpwstr>2BB061FA5F8E2334BB37FF64C1CCDD1E_42</vt:lpwstr>
  </property>
</Properties>
</file>